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8"/>
  </p:notesMasterIdLst>
  <p:sldIdLst>
    <p:sldId id="268" r:id="rId2"/>
    <p:sldId id="291" r:id="rId3"/>
    <p:sldId id="292" r:id="rId4"/>
    <p:sldId id="293" r:id="rId5"/>
    <p:sldId id="294" r:id="rId6"/>
    <p:sldId id="295" r:id="rId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ללא כותרת" id="{79F42EA4-230C-49E0-97EC-30DAC6705616}">
          <p14:sldIdLst>
            <p14:sldId id="268"/>
            <p14:sldId id="291"/>
            <p14:sldId id="292"/>
            <p14:sldId id="293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86" autoAdjust="0"/>
    <p:restoredTop sz="94660"/>
  </p:normalViewPr>
  <p:slideViewPr>
    <p:cSldViewPr snapToGrid="0">
      <p:cViewPr>
        <p:scale>
          <a:sx n="75" d="100"/>
          <a:sy n="75" d="100"/>
        </p:scale>
        <p:origin x="173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639F311-3D1D-4F50-98EC-2553409340AA}" type="datetimeFigureOut">
              <a:rPr lang="he-IL" smtClean="0"/>
              <a:t>כ"א/טבת/תשע"ח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ADCCD25-0AD3-40C4-B00E-D5FD93BE7AB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6120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כ"א/טבת/תשע"ח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67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כ"א/טבת/תשע"ח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5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כ"א/טבת/תשע"ח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כ"א/טבת/תשע"ח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845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כ"א/טבת/תשע"ח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837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כ"א/טבת/תשע"ח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3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כ"א/טבת/תשע"ח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84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כ"א/טבת/תשע"ח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4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כ"א/טבת/תשע"ח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38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כ"א/טבת/תשע"ח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06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כ"א/טבת/תשע"ח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1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כ"א/טבת/תשע"ח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ventics.com/en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slide" Target="slide1.xml"/><Relationship Id="rId2" Type="http://schemas.openxmlformats.org/officeDocument/2006/relationships/hyperlink" Target="http://www.aventics.com/en/homepage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slide" Target="slide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2.png"/><Relationship Id="rId5" Type="http://schemas.openxmlformats.org/officeDocument/2006/relationships/image" Target="../media/image15.png"/><Relationship Id="rId10" Type="http://schemas.openxmlformats.org/officeDocument/2006/relationships/slide" Target="slide1.xml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6021289"/>
            <a:ext cx="8856984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61"/>
          <a:stretch/>
        </p:blipFill>
        <p:spPr bwMode="auto">
          <a:xfrm>
            <a:off x="1524001" y="10609"/>
            <a:ext cx="2966224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8680" y="1071059"/>
            <a:ext cx="11000231" cy="46166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 smtClean="0"/>
              <a:t>לקוח יקר שלום, האתר יצא לשיפוצים.</a:t>
            </a:r>
          </a:p>
          <a:p>
            <a:endParaRPr lang="he-IL" sz="1400" dirty="0" smtClean="0"/>
          </a:p>
          <a:p>
            <a:r>
              <a:rPr lang="he-IL" sz="1400" b="1" u="sng" dirty="0" smtClean="0"/>
              <a:t>חברת </a:t>
            </a:r>
            <a:r>
              <a:rPr lang="en-US" sz="1400" b="1" u="sng" dirty="0" smtClean="0"/>
              <a:t>KG</a:t>
            </a:r>
            <a:r>
              <a:rPr lang="he-IL" sz="1400" b="1" u="sng" dirty="0" smtClean="0"/>
              <a:t> אוטומציה מספקת שירותים כגון: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400" dirty="0" smtClean="0"/>
              <a:t>תיקון בוכנות פנאומטיות והידראוליות.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400" dirty="0" smtClean="0"/>
              <a:t>איתור תקלות במכונות ייצור.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400" dirty="0" smtClean="0"/>
              <a:t>אספקת רכיבי פנאומטיקה והידראוליקה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400" dirty="0" smtClean="0"/>
              <a:t>ייעוץ ותכנון בתחום הפנאומטיקה.</a:t>
            </a:r>
          </a:p>
          <a:p>
            <a:endParaRPr lang="he-IL" sz="1400" dirty="0"/>
          </a:p>
          <a:p>
            <a:r>
              <a:rPr lang="he-IL" sz="1400" b="1" dirty="0" smtClean="0"/>
              <a:t>בקרוב ....</a:t>
            </a:r>
          </a:p>
          <a:p>
            <a:r>
              <a:rPr lang="he-IL" sz="1400" dirty="0" smtClean="0"/>
              <a:t>חברת </a:t>
            </a:r>
            <a:r>
              <a:rPr lang="en-US" sz="1400" dirty="0" smtClean="0"/>
              <a:t>KG </a:t>
            </a:r>
            <a:r>
              <a:rPr lang="he-IL" sz="1400" dirty="0" smtClean="0"/>
              <a:t> אוטומציה מציעה מגוון רחב מאוד של פתרונות בתחום הפנאומטיקה, בעזרת טכנולוגיה מתקדמת ומובילה בתחום.</a:t>
            </a:r>
          </a:p>
          <a:p>
            <a:r>
              <a:rPr lang="he-IL" sz="1400" dirty="0" smtClean="0"/>
              <a:t>טכנולוגיה זאת מגיעה אלינו מחברת </a:t>
            </a:r>
            <a:r>
              <a:rPr lang="en-US" sz="1400" dirty="0" smtClean="0"/>
              <a:t> AVENTICS</a:t>
            </a:r>
            <a:r>
              <a:rPr lang="he-IL" sz="1400" dirty="0" smtClean="0"/>
              <a:t>,הגרמנית.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400" dirty="0" smtClean="0"/>
              <a:t>ציוד ברמה גבוהה ביותר, איכות ללא פשרות.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400" dirty="0" smtClean="0"/>
              <a:t>כלים הנדסאים לתכנון, חוסכים זמן וכסף.</a:t>
            </a:r>
          </a:p>
          <a:p>
            <a:endParaRPr lang="he-IL" sz="1400" dirty="0"/>
          </a:p>
          <a:p>
            <a:r>
              <a:rPr lang="he-IL" sz="1400" dirty="0" smtClean="0"/>
              <a:t>כתובתנו:</a:t>
            </a:r>
          </a:p>
          <a:p>
            <a:r>
              <a:rPr lang="he-IL" sz="1400" dirty="0" smtClean="0"/>
              <a:t>הברוש 60, כפר יונה.</a:t>
            </a:r>
          </a:p>
          <a:p>
            <a:endParaRPr lang="he-IL" sz="1400" dirty="0"/>
          </a:p>
          <a:p>
            <a:r>
              <a:rPr lang="he-IL" sz="1400" dirty="0" smtClean="0"/>
              <a:t>מצגת תדמית :</a:t>
            </a:r>
          </a:p>
          <a:p>
            <a:endParaRPr lang="he-IL" sz="1400" dirty="0"/>
          </a:p>
          <a:p>
            <a:endParaRPr lang="he-IL" sz="1400" dirty="0" smtClean="0"/>
          </a:p>
          <a:p>
            <a:r>
              <a:rPr lang="he-IL" sz="1400" dirty="0" smtClean="0"/>
              <a:t>קישור לאתר של </a:t>
            </a:r>
            <a:r>
              <a:rPr lang="en-US" sz="1400" dirty="0" smtClean="0"/>
              <a:t>AVENTICS</a:t>
            </a:r>
            <a:r>
              <a:rPr lang="he-IL" sz="1400" dirty="0" smtClean="0"/>
              <a:t>: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" y="4014172"/>
            <a:ext cx="7186014" cy="1170476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0207" y="540834"/>
            <a:ext cx="1018120" cy="1079086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8697979" y="5651957"/>
            <a:ext cx="3170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https://www.aventics.com/en/</a:t>
            </a:r>
            <a:endParaRPr lang="he-IL" dirty="0"/>
          </a:p>
        </p:txBody>
      </p:sp>
      <p:pic>
        <p:nvPicPr>
          <p:cNvPr id="3" name="תמונה 2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l="21382" t="14144" r="16654" b="25638"/>
          <a:stretch/>
        </p:blipFill>
        <p:spPr>
          <a:xfrm rot="10800000">
            <a:off x="9930384" y="4642264"/>
            <a:ext cx="558104" cy="54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6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AVENTICS - Next Generation Pneumatics">
            <a:hlinkClick r:id="rId2" tooltip="Go to AVENTICS 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974" y="966391"/>
            <a:ext cx="5579882" cy="145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82"/>
          <a:stretch/>
        </p:blipFill>
        <p:spPr bwMode="auto">
          <a:xfrm>
            <a:off x="337350" y="6021290"/>
            <a:ext cx="11705489" cy="58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61"/>
          <a:stretch/>
        </p:blipFill>
        <p:spPr bwMode="auto">
          <a:xfrm>
            <a:off x="148392" y="156661"/>
            <a:ext cx="2966224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3"/>
          <p:cNvSpPr/>
          <p:nvPr/>
        </p:nvSpPr>
        <p:spPr>
          <a:xfrm>
            <a:off x="2532874" y="1467831"/>
            <a:ext cx="7054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AVENTICS - Next Generation Pneumatics</a:t>
            </a:r>
            <a:endParaRPr lang="he-IL" sz="3200" dirty="0">
              <a:solidFill>
                <a:prstClr val="black"/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8085" y="2267712"/>
            <a:ext cx="4862588" cy="3753577"/>
          </a:xfrm>
          <a:prstGeom prst="rect">
            <a:avLst/>
          </a:prstGeom>
        </p:spPr>
      </p:pic>
      <p:pic>
        <p:nvPicPr>
          <p:cNvPr id="2" name="תמונה 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1191396" y="5484795"/>
            <a:ext cx="560881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7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" r="4285" b="35205"/>
          <a:stretch/>
        </p:blipFill>
        <p:spPr bwMode="auto">
          <a:xfrm>
            <a:off x="568171" y="6021290"/>
            <a:ext cx="11319846" cy="628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61"/>
          <a:stretch/>
        </p:blipFill>
        <p:spPr bwMode="auto">
          <a:xfrm>
            <a:off x="0" y="0"/>
            <a:ext cx="2966224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71826" y="1361390"/>
            <a:ext cx="10069551" cy="289310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>
                <a:solidFill>
                  <a:prstClr val="black"/>
                </a:solidFill>
              </a:rPr>
              <a:t>הקדמה :</a:t>
            </a:r>
          </a:p>
          <a:p>
            <a:r>
              <a:rPr lang="he-IL" sz="1600" dirty="0" smtClean="0">
                <a:solidFill>
                  <a:prstClr val="black"/>
                </a:solidFill>
              </a:rPr>
              <a:t>חברת </a:t>
            </a:r>
            <a:r>
              <a:rPr lang="en-US" sz="1600" dirty="0" smtClean="0">
                <a:solidFill>
                  <a:prstClr val="black"/>
                </a:solidFill>
              </a:rPr>
              <a:t>KG</a:t>
            </a:r>
            <a:r>
              <a:rPr lang="he-IL" sz="1600" dirty="0" smtClean="0">
                <a:solidFill>
                  <a:prstClr val="black"/>
                </a:solidFill>
              </a:rPr>
              <a:t> אוטומציה משווקת של חברת </a:t>
            </a:r>
            <a:r>
              <a:rPr lang="en-US" sz="1600" dirty="0" smtClean="0">
                <a:solidFill>
                  <a:prstClr val="black"/>
                </a:solidFill>
              </a:rPr>
              <a:t>AVENTICS</a:t>
            </a:r>
            <a:r>
              <a:rPr lang="he-IL" sz="1600" dirty="0" smtClean="0">
                <a:solidFill>
                  <a:prstClr val="black"/>
                </a:solidFill>
              </a:rPr>
              <a:t> בישראל, עם ידע וניסיון של 12 שנים במתן פתרונות בתחום הפנאומטיקה.</a:t>
            </a:r>
            <a:r>
              <a:rPr lang="en-US" sz="1600" dirty="0" smtClean="0">
                <a:solidFill>
                  <a:prstClr val="black"/>
                </a:solidFill>
              </a:rPr>
              <a:t/>
            </a:r>
            <a:br>
              <a:rPr lang="en-US" sz="1600" dirty="0" smtClean="0">
                <a:solidFill>
                  <a:prstClr val="black"/>
                </a:solidFill>
              </a:rPr>
            </a:br>
            <a:r>
              <a:rPr lang="he-IL" sz="1600" dirty="0" smtClean="0">
                <a:solidFill>
                  <a:prstClr val="black"/>
                </a:solidFill>
              </a:rPr>
              <a:t>לאורך כל אותם שנים, נעשה שימוש רב במוצרים של </a:t>
            </a:r>
            <a:r>
              <a:rPr lang="en-US" sz="1600" dirty="0" smtClean="0">
                <a:solidFill>
                  <a:prstClr val="black"/>
                </a:solidFill>
              </a:rPr>
              <a:t>AVENTICS</a:t>
            </a:r>
            <a:r>
              <a:rPr lang="he-IL" sz="1600" dirty="0" smtClean="0">
                <a:solidFill>
                  <a:prstClr val="black"/>
                </a:solidFill>
              </a:rPr>
              <a:t> , אמינות ויעילות הרכיבים הם מהטובים בעולם.</a:t>
            </a:r>
          </a:p>
          <a:p>
            <a:endParaRPr lang="he-IL" dirty="0">
              <a:solidFill>
                <a:prstClr val="black"/>
              </a:solidFill>
            </a:endParaRPr>
          </a:p>
          <a:p>
            <a:r>
              <a:rPr lang="he-IL" dirty="0" smtClean="0">
                <a:solidFill>
                  <a:prstClr val="black"/>
                </a:solidFill>
              </a:rPr>
              <a:t>מבוא:</a:t>
            </a:r>
          </a:p>
          <a:p>
            <a:r>
              <a:rPr lang="he-IL" sz="1600" dirty="0" smtClean="0">
                <a:solidFill>
                  <a:prstClr val="black"/>
                </a:solidFill>
              </a:rPr>
              <a:t>חברת </a:t>
            </a:r>
            <a:r>
              <a:rPr lang="en-US" sz="1600" dirty="0" smtClean="0">
                <a:solidFill>
                  <a:prstClr val="black"/>
                </a:solidFill>
              </a:rPr>
              <a:t>AVENTICS</a:t>
            </a:r>
            <a:r>
              <a:rPr lang="he-IL" sz="1600" dirty="0" smtClean="0">
                <a:solidFill>
                  <a:prstClr val="black"/>
                </a:solidFill>
              </a:rPr>
              <a:t> הוקמה כבר ב- 1869,  ומאז הייתה בחוד החנית של הפנאומטיקה העולמית.</a:t>
            </a:r>
          </a:p>
          <a:p>
            <a:r>
              <a:rPr lang="he-IL" sz="1600" dirty="0" smtClean="0">
                <a:solidFill>
                  <a:prstClr val="black"/>
                </a:solidFill>
              </a:rPr>
              <a:t>יש כאלה שמכירים אותה בשמותיה הקודמים לאורך ההיסטוריה </a:t>
            </a:r>
            <a:r>
              <a:rPr lang="en-US" sz="1600" dirty="0" smtClean="0">
                <a:solidFill>
                  <a:prstClr val="black"/>
                </a:solidFill>
              </a:rPr>
              <a:t>Bosch Rexroth</a:t>
            </a:r>
            <a:r>
              <a:rPr lang="he-IL" sz="1600" dirty="0" smtClean="0">
                <a:solidFill>
                  <a:prstClr val="black"/>
                </a:solidFill>
              </a:rPr>
              <a:t> , </a:t>
            </a:r>
            <a:r>
              <a:rPr lang="en-US" sz="1600" dirty="0" smtClean="0">
                <a:solidFill>
                  <a:prstClr val="black"/>
                </a:solidFill>
              </a:rPr>
              <a:t>.Mannesmann, WABCO</a:t>
            </a:r>
            <a:endParaRPr lang="he-IL" sz="1600" dirty="0">
              <a:solidFill>
                <a:prstClr val="black"/>
              </a:solidFill>
            </a:endParaRPr>
          </a:p>
          <a:p>
            <a:r>
              <a:rPr lang="he-IL" sz="1600" dirty="0" smtClean="0">
                <a:solidFill>
                  <a:prstClr val="black"/>
                </a:solidFill>
              </a:rPr>
              <a:t>במהלך השנים האחרונות חברת </a:t>
            </a:r>
            <a:r>
              <a:rPr lang="en-US" sz="1600" dirty="0" smtClean="0">
                <a:solidFill>
                  <a:prstClr val="black"/>
                </a:solidFill>
              </a:rPr>
              <a:t>AVENTICS</a:t>
            </a:r>
            <a:r>
              <a:rPr lang="he-IL" sz="1600" dirty="0" smtClean="0">
                <a:solidFill>
                  <a:prstClr val="black"/>
                </a:solidFill>
              </a:rPr>
              <a:t> , שמה דגש על פיתוחים חדשים והתקדמות טכנולוגית מעבר לרכיבים ברמה גבוהה.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AVENTICS</a:t>
            </a:r>
            <a:r>
              <a:rPr lang="he-IL" sz="1600" dirty="0" smtClean="0">
                <a:solidFill>
                  <a:prstClr val="black"/>
                </a:solidFill>
              </a:rPr>
              <a:t> הבינה, שבכדי שמהנדס יתכנן מכונות בעזרת הרכיבים שהיא מייצרת, המהנדס צריך לרצות לעשות זאת.</a:t>
            </a:r>
          </a:p>
          <a:p>
            <a:r>
              <a:rPr lang="he-IL" sz="1600" dirty="0" smtClean="0">
                <a:solidFill>
                  <a:prstClr val="black"/>
                </a:solidFill>
              </a:rPr>
              <a:t>לכן , חברת </a:t>
            </a:r>
            <a:r>
              <a:rPr lang="en-US" sz="1600" dirty="0" smtClean="0">
                <a:solidFill>
                  <a:prstClr val="black"/>
                </a:solidFill>
              </a:rPr>
              <a:t>AVENTICS</a:t>
            </a:r>
            <a:r>
              <a:rPr lang="he-IL" sz="1600" dirty="0" smtClean="0">
                <a:solidFill>
                  <a:prstClr val="black"/>
                </a:solidFill>
              </a:rPr>
              <a:t> פיתחה מספר כלים שמסוגלים לתת תמיכה מלאה למהנדס כך שיוכל לקבל החלטות יותר מהר וביעילות.</a:t>
            </a:r>
          </a:p>
          <a:p>
            <a:r>
              <a:rPr lang="he-IL" sz="1600" dirty="0" smtClean="0">
                <a:solidFill>
                  <a:prstClr val="black"/>
                </a:solidFill>
              </a:rPr>
              <a:t>במצגת זאת, נבצע סקירה ראשונית של חלק מכלים אלו.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4"/>
          <a:srcRect b="7737"/>
          <a:stretch/>
        </p:blipFill>
        <p:spPr>
          <a:xfrm>
            <a:off x="1631504" y="4071472"/>
            <a:ext cx="2825848" cy="192436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7297" y="4709966"/>
            <a:ext cx="2571750" cy="1285875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9174516" y="4254490"/>
            <a:ext cx="2205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Technical information</a:t>
            </a:r>
            <a:endParaRPr lang="he-IL" dirty="0">
              <a:solidFill>
                <a:prstClr val="black"/>
              </a:solidFill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0059" y="4709966"/>
            <a:ext cx="2571750" cy="1285875"/>
          </a:xfrm>
          <a:prstGeom prst="rect">
            <a:avLst/>
          </a:prstGeom>
        </p:spPr>
      </p:pic>
      <p:sp>
        <p:nvSpPr>
          <p:cNvPr id="8" name="מלבן 7"/>
          <p:cNvSpPr/>
          <p:nvPr/>
        </p:nvSpPr>
        <p:spPr>
          <a:xfrm>
            <a:off x="5885936" y="4297562"/>
            <a:ext cx="1859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Industry solutions</a:t>
            </a:r>
            <a:endParaRPr lang="he-IL" dirty="0">
              <a:solidFill>
                <a:prstClr val="black"/>
              </a:solidFill>
            </a:endParaRPr>
          </a:p>
        </p:txBody>
      </p:sp>
      <p:pic>
        <p:nvPicPr>
          <p:cNvPr id="3" name="תמונה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171" y="5602201"/>
            <a:ext cx="560881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8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" r="3811" b="37759"/>
          <a:stretch/>
        </p:blipFill>
        <p:spPr bwMode="auto">
          <a:xfrm>
            <a:off x="656947" y="6021287"/>
            <a:ext cx="11283519" cy="59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61"/>
          <a:stretch/>
        </p:blipFill>
        <p:spPr bwMode="auto">
          <a:xfrm>
            <a:off x="148392" y="0"/>
            <a:ext cx="2966224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4"/>
          <a:srcRect l="4392" t="18065" r="78823" b="58832"/>
          <a:stretch/>
        </p:blipFill>
        <p:spPr>
          <a:xfrm>
            <a:off x="1631504" y="1852071"/>
            <a:ext cx="5385116" cy="41692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9898" y="1276899"/>
            <a:ext cx="503375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rgbClr val="F79646">
                    <a:lumMod val="75000"/>
                  </a:srgbClr>
                </a:solidFill>
              </a:rPr>
              <a:t>Cylinder Finder</a:t>
            </a:r>
            <a:r>
              <a:rPr lang="he-IL" sz="2400" dirty="0" smtClean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he-IL" sz="2400" dirty="0" smtClean="0">
                <a:solidFill>
                  <a:prstClr val="black"/>
                </a:solidFill>
              </a:rPr>
              <a:t>– כך בוחרים היום בוכנה</a:t>
            </a:r>
            <a:r>
              <a:rPr lang="he-IL" dirty="0" smtClean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6620" y="1897415"/>
            <a:ext cx="4807877" cy="40626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>
                <a:solidFill>
                  <a:prstClr val="black"/>
                </a:solidFill>
              </a:rPr>
              <a:t>כבר מזמן הבנו שבבחירת בוכנה צריך להתחשב</a:t>
            </a:r>
            <a:r>
              <a:rPr lang="en-US" sz="1600" dirty="0" smtClean="0">
                <a:solidFill>
                  <a:prstClr val="black"/>
                </a:solidFill>
              </a:rPr>
              <a:t/>
            </a:r>
            <a:br>
              <a:rPr lang="en-US" sz="1600" dirty="0" smtClean="0">
                <a:solidFill>
                  <a:prstClr val="black"/>
                </a:solidFill>
              </a:rPr>
            </a:br>
            <a:r>
              <a:rPr lang="he-IL" sz="1600" dirty="0" smtClean="0">
                <a:solidFill>
                  <a:prstClr val="black"/>
                </a:solidFill>
              </a:rPr>
              <a:t>בכוחות, זוויות, מומנטים, מהירויות ונצילות.</a:t>
            </a:r>
          </a:p>
          <a:p>
            <a:r>
              <a:rPr lang="he-IL" sz="1600" dirty="0" smtClean="0">
                <a:solidFill>
                  <a:prstClr val="black"/>
                </a:solidFill>
              </a:rPr>
              <a:t>זאת כדי לנסות ולהגיע לבוכנה האופטימלית ביותר</a:t>
            </a:r>
          </a:p>
          <a:p>
            <a:r>
              <a:rPr lang="he-IL" sz="1600" dirty="0" smtClean="0">
                <a:solidFill>
                  <a:prstClr val="black"/>
                </a:solidFill>
              </a:rPr>
              <a:t>לאפליקציית התכנון, </a:t>
            </a:r>
            <a:r>
              <a:rPr lang="he-IL" sz="1600" b="1" u="sng" dirty="0" smtClean="0">
                <a:solidFill>
                  <a:prstClr val="black"/>
                </a:solidFill>
              </a:rPr>
              <a:t>הבעיה היא זמן</a:t>
            </a:r>
            <a:r>
              <a:rPr lang="he-IL" sz="1600" dirty="0" smtClean="0">
                <a:solidFill>
                  <a:prstClr val="black"/>
                </a:solidFill>
              </a:rPr>
              <a:t>.</a:t>
            </a:r>
          </a:p>
          <a:p>
            <a:r>
              <a:rPr lang="he-IL" sz="1600" dirty="0" smtClean="0">
                <a:solidFill>
                  <a:prstClr val="black"/>
                </a:solidFill>
              </a:rPr>
              <a:t>זמן ההשקעה בבחירת רכיבים, הוא חשוב וצריך </a:t>
            </a:r>
          </a:p>
          <a:p>
            <a:r>
              <a:rPr lang="he-IL" sz="1600" dirty="0" smtClean="0">
                <a:solidFill>
                  <a:prstClr val="black"/>
                </a:solidFill>
              </a:rPr>
              <a:t>לנצל אותו נכון.</a:t>
            </a:r>
          </a:p>
          <a:p>
            <a:r>
              <a:rPr lang="he-IL" sz="1600" dirty="0" smtClean="0">
                <a:solidFill>
                  <a:prstClr val="black"/>
                </a:solidFill>
              </a:rPr>
              <a:t>חברת </a:t>
            </a:r>
            <a:r>
              <a:rPr lang="en-US" sz="1600" dirty="0" smtClean="0">
                <a:solidFill>
                  <a:prstClr val="black"/>
                </a:solidFill>
              </a:rPr>
              <a:t>AVENTICS</a:t>
            </a:r>
            <a:r>
              <a:rPr lang="he-IL" sz="1600" dirty="0" smtClean="0">
                <a:solidFill>
                  <a:prstClr val="black"/>
                </a:solidFill>
              </a:rPr>
              <a:t> פתחה כלי שעומד לרשות המתכנן </a:t>
            </a:r>
          </a:p>
          <a:p>
            <a:r>
              <a:rPr lang="he-IL" sz="1600" dirty="0" smtClean="0">
                <a:solidFill>
                  <a:prstClr val="black"/>
                </a:solidFill>
              </a:rPr>
              <a:t>לצורך בחירת בוכנה בדרך הקלה והפשוטה ביותר.</a:t>
            </a:r>
          </a:p>
          <a:p>
            <a:r>
              <a:rPr lang="he-IL" sz="1600" b="1" dirty="0" smtClean="0">
                <a:solidFill>
                  <a:prstClr val="black"/>
                </a:solidFill>
              </a:rPr>
              <a:t>עובדים נכון –</a:t>
            </a:r>
            <a:r>
              <a:rPr lang="he-IL" sz="1600" dirty="0" smtClean="0">
                <a:solidFill>
                  <a:prstClr val="black"/>
                </a:solidFill>
              </a:rPr>
              <a:t> מזינים למערכת נתונים כמו – </a:t>
            </a:r>
          </a:p>
          <a:p>
            <a:r>
              <a:rPr lang="he-IL" sz="1600" dirty="0" smtClean="0">
                <a:solidFill>
                  <a:prstClr val="black"/>
                </a:solidFill>
              </a:rPr>
              <a:t>מהלך, משקל , מהירות רצויה, והגדרה של אורכים</a:t>
            </a:r>
          </a:p>
          <a:p>
            <a:r>
              <a:rPr lang="he-IL" sz="1600" dirty="0" smtClean="0">
                <a:solidFill>
                  <a:prstClr val="black"/>
                </a:solidFill>
              </a:rPr>
              <a:t>במיקום הבוכנה ביחס לחומר העבודה.</a:t>
            </a:r>
            <a:r>
              <a:rPr lang="en-US" sz="1600" dirty="0" smtClean="0">
                <a:solidFill>
                  <a:prstClr val="black"/>
                </a:solidFill>
              </a:rPr>
              <a:t/>
            </a:r>
            <a:br>
              <a:rPr lang="en-US" sz="1600" dirty="0" smtClean="0">
                <a:solidFill>
                  <a:prstClr val="black"/>
                </a:solidFill>
              </a:rPr>
            </a:br>
            <a:r>
              <a:rPr lang="he-IL" sz="1600" dirty="0" smtClean="0">
                <a:solidFill>
                  <a:prstClr val="black"/>
                </a:solidFill>
              </a:rPr>
              <a:t>המערכת תספק לכם חזרה, מספר אופציות לבחירה.</a:t>
            </a:r>
          </a:p>
          <a:p>
            <a:r>
              <a:rPr lang="he-IL" sz="1600" dirty="0" smtClean="0">
                <a:solidFill>
                  <a:prstClr val="black"/>
                </a:solidFill>
              </a:rPr>
              <a:t>כל אופציה תקינה ונכונה ביחס להגדרות שלכם לצורך</a:t>
            </a:r>
          </a:p>
          <a:p>
            <a:r>
              <a:rPr lang="he-IL" sz="1600" dirty="0" smtClean="0">
                <a:solidFill>
                  <a:prstClr val="black"/>
                </a:solidFill>
              </a:rPr>
              <a:t>ביצוע העבודה.</a:t>
            </a:r>
          </a:p>
          <a:p>
            <a:r>
              <a:rPr lang="he-IL" sz="1600" dirty="0" smtClean="0">
                <a:solidFill>
                  <a:prstClr val="black"/>
                </a:solidFill>
              </a:rPr>
              <a:t>בנוסף, יש אפשרות להוריד כבר </a:t>
            </a:r>
            <a:r>
              <a:rPr lang="en-US" sz="1600" dirty="0" smtClean="0">
                <a:solidFill>
                  <a:prstClr val="black"/>
                </a:solidFill>
              </a:rPr>
              <a:t>CAD</a:t>
            </a:r>
            <a:r>
              <a:rPr lang="he-IL" sz="1600" dirty="0" smtClean="0">
                <a:solidFill>
                  <a:prstClr val="black"/>
                </a:solidFill>
              </a:rPr>
              <a:t> נגיש לצורך עבודה.</a:t>
            </a:r>
          </a:p>
          <a:p>
            <a:endParaRPr lang="he-IL" dirty="0">
              <a:solidFill>
                <a:prstClr val="black"/>
              </a:solidFill>
            </a:endParaRPr>
          </a:p>
        </p:txBody>
      </p:sp>
      <p:pic>
        <p:nvPicPr>
          <p:cNvPr id="5" name="תמונה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947" y="5484793"/>
            <a:ext cx="560881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0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3723" b="33929"/>
          <a:stretch/>
        </p:blipFill>
        <p:spPr bwMode="auto">
          <a:xfrm>
            <a:off x="639192" y="6094441"/>
            <a:ext cx="10991821" cy="61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61"/>
          <a:stretch/>
        </p:blipFill>
        <p:spPr bwMode="auto">
          <a:xfrm>
            <a:off x="101016" y="127889"/>
            <a:ext cx="2966224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35848" y="1208219"/>
            <a:ext cx="664829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rgbClr val="F79646">
                    <a:lumMod val="75000"/>
                  </a:srgbClr>
                </a:solidFill>
              </a:rPr>
              <a:t>Calculation programs</a:t>
            </a:r>
            <a:r>
              <a:rPr lang="he-IL" sz="2400" dirty="0" smtClean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he-IL" sz="2400" dirty="0" smtClean="0">
                <a:solidFill>
                  <a:prstClr val="black"/>
                </a:solidFill>
              </a:rPr>
              <a:t>– "סוף מעשה במחשבה תחילה"</a:t>
            </a:r>
            <a:endParaRPr lang="he-IL" sz="24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2537" y="1810512"/>
            <a:ext cx="959205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>
                <a:solidFill>
                  <a:prstClr val="black"/>
                </a:solidFill>
              </a:rPr>
              <a:t>בכל תכנון של מערכת פנאומטית חשוב לבחור רכיבים שידעו לספק לנו את המענה הדרוש תוך התחשבות בגורמים כמו</a:t>
            </a:r>
            <a:r>
              <a:rPr lang="en-US" sz="1600" dirty="0" smtClean="0">
                <a:solidFill>
                  <a:prstClr val="black"/>
                </a:solidFill>
              </a:rPr>
              <a:t/>
            </a:r>
            <a:br>
              <a:rPr lang="en-US" sz="1600" dirty="0" smtClean="0">
                <a:solidFill>
                  <a:prstClr val="black"/>
                </a:solidFill>
              </a:rPr>
            </a:br>
            <a:r>
              <a:rPr lang="he-IL" sz="1600" dirty="0" smtClean="0">
                <a:solidFill>
                  <a:prstClr val="black"/>
                </a:solidFill>
              </a:rPr>
              <a:t>חיסכון באנרגיה, עמידה בכוחות ומומנטים, מוגבלויות של לחץ וספיקה, גורמים חיצונים ועוד.</a:t>
            </a:r>
          </a:p>
          <a:p>
            <a:r>
              <a:rPr lang="he-IL" sz="1600" dirty="0" smtClean="0">
                <a:solidFill>
                  <a:prstClr val="black"/>
                </a:solidFill>
              </a:rPr>
              <a:t>בזכות ניסיון של שנים רבות, פתחה </a:t>
            </a:r>
            <a:r>
              <a:rPr lang="en-US" sz="1600" dirty="0" smtClean="0">
                <a:solidFill>
                  <a:prstClr val="black"/>
                </a:solidFill>
              </a:rPr>
              <a:t>AVENTICS</a:t>
            </a:r>
            <a:r>
              <a:rPr lang="he-IL" sz="1600" dirty="0" smtClean="0">
                <a:solidFill>
                  <a:prstClr val="black"/>
                </a:solidFill>
              </a:rPr>
              <a:t> מספר מחשבונים שבעזרתם ניתן לקבל החלטות חשובות בבחירת רכיבים מושכלת, מיתוך התחשבות בכל הגורמים הקיימים. 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504" y="3873404"/>
            <a:ext cx="2072820" cy="222103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2536" y="3374136"/>
            <a:ext cx="1064704" cy="519106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0225" y="3893242"/>
            <a:ext cx="2152075" cy="2201199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7239" y="3374136"/>
            <a:ext cx="1332053" cy="53373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6500" y="4705042"/>
            <a:ext cx="4133446" cy="135952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9008" y="3753984"/>
            <a:ext cx="1902117" cy="951058"/>
          </a:xfrm>
          <a:prstGeom prst="rect">
            <a:avLst/>
          </a:prstGeom>
        </p:spPr>
      </p:pic>
      <p:pic>
        <p:nvPicPr>
          <p:cNvPr id="8" name="תמונה 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9192" y="5528074"/>
            <a:ext cx="560881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9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" r="4454" b="36482"/>
          <a:stretch/>
        </p:blipFill>
        <p:spPr bwMode="auto">
          <a:xfrm>
            <a:off x="382144" y="6001305"/>
            <a:ext cx="11420422" cy="63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61"/>
          <a:stretch/>
        </p:blipFill>
        <p:spPr bwMode="auto">
          <a:xfrm>
            <a:off x="0" y="160977"/>
            <a:ext cx="2966224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76359" y="1272227"/>
            <a:ext cx="7174849" cy="43396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>
                <a:solidFill>
                  <a:prstClr val="black"/>
                </a:solidFill>
              </a:rPr>
              <a:t>התרשמתם ? , וזה אפילו לא קצה הקרחון.</a:t>
            </a:r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he-IL" dirty="0" smtClean="0">
                <a:solidFill>
                  <a:prstClr val="black"/>
                </a:solidFill>
              </a:rPr>
              <a:t>עוד לא ראיתם את שאר הכלים ולא שמעתם על שאר הפיתוחים כגון .</a:t>
            </a:r>
          </a:p>
          <a:p>
            <a:endParaRPr lang="he-IL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79646">
                    <a:lumMod val="75000"/>
                  </a:srgbClr>
                </a:solidFill>
              </a:rPr>
              <a:t>Configurators</a:t>
            </a:r>
            <a:r>
              <a:rPr lang="he-IL" dirty="0" smtClean="0">
                <a:solidFill>
                  <a:srgbClr val="F79646">
                    <a:lumMod val="75000"/>
                  </a:srgbClr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79646">
                    <a:lumMod val="75000"/>
                  </a:srgbClr>
                </a:solidFill>
              </a:rPr>
              <a:t>CAD Search</a:t>
            </a:r>
            <a:r>
              <a:rPr lang="he-IL" dirty="0" smtClean="0">
                <a:solidFill>
                  <a:srgbClr val="F79646">
                    <a:lumMod val="75000"/>
                  </a:srgbClr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79646">
                    <a:lumMod val="75000"/>
                  </a:srgbClr>
                </a:solidFill>
              </a:rPr>
              <a:t>Circuit diagram </a:t>
            </a:r>
            <a:r>
              <a:rPr lang="en-US" dirty="0">
                <a:solidFill>
                  <a:srgbClr val="F79646">
                    <a:lumMod val="75000"/>
                  </a:srgbClr>
                </a:solidFill>
              </a:rPr>
              <a:t>software</a:t>
            </a:r>
            <a:r>
              <a:rPr lang="he-IL" dirty="0">
                <a:solidFill>
                  <a:srgbClr val="F79646">
                    <a:lumMod val="75000"/>
                  </a:srgbClr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79646">
                    <a:lumMod val="75000"/>
                  </a:srgbClr>
                </a:solidFill>
              </a:rPr>
              <a:t>Cross Reference Tool</a:t>
            </a:r>
            <a:r>
              <a:rPr lang="he-IL" dirty="0">
                <a:solidFill>
                  <a:srgbClr val="F79646">
                    <a:lumMod val="75000"/>
                  </a:srgbClr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79646">
                    <a:lumMod val="75000"/>
                  </a:srgbClr>
                </a:solidFill>
              </a:rPr>
              <a:t>SMART PNEUMATICS MONITOR</a:t>
            </a:r>
            <a:r>
              <a:rPr lang="he-IL" dirty="0">
                <a:solidFill>
                  <a:srgbClr val="F79646">
                    <a:lumMod val="75000"/>
                  </a:srgbClr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79646">
                    <a:lumMod val="75000"/>
                  </a:srgbClr>
                </a:solidFill>
              </a:rPr>
              <a:t>.ES05 Essential Valve</a:t>
            </a:r>
            <a:endParaRPr lang="he-IL" dirty="0">
              <a:solidFill>
                <a:srgbClr val="F79646">
                  <a:lumMod val="75000"/>
                </a:srgbClr>
              </a:solidFill>
            </a:endParaRPr>
          </a:p>
          <a:p>
            <a:pPr marL="285750" indent="-285750">
              <a:buFontTx/>
              <a:buChar char="-"/>
            </a:pPr>
            <a:endParaRPr lang="he-IL" dirty="0" smtClean="0">
              <a:solidFill>
                <a:prstClr val="black"/>
              </a:solidFill>
            </a:endParaRPr>
          </a:p>
          <a:p>
            <a:r>
              <a:rPr lang="he-IL" dirty="0" smtClean="0">
                <a:solidFill>
                  <a:prstClr val="black"/>
                </a:solidFill>
              </a:rPr>
              <a:t>מעניין אתכם לחסוך בזמן ?</a:t>
            </a:r>
          </a:p>
          <a:p>
            <a:r>
              <a:rPr lang="he-IL" dirty="0" smtClean="0">
                <a:solidFill>
                  <a:prstClr val="black"/>
                </a:solidFill>
              </a:rPr>
              <a:t>מעניין אתכם לחסוך בכסף ?</a:t>
            </a:r>
          </a:p>
          <a:p>
            <a:r>
              <a:rPr lang="he-IL" dirty="0" smtClean="0">
                <a:solidFill>
                  <a:prstClr val="black"/>
                </a:solidFill>
              </a:rPr>
              <a:t>מעניין אתכם להכיר טכנולוגיות חדשניות ?</a:t>
            </a:r>
          </a:p>
          <a:p>
            <a:r>
              <a:rPr lang="he-IL" dirty="0" smtClean="0">
                <a:solidFill>
                  <a:prstClr val="black"/>
                </a:solidFill>
              </a:rPr>
              <a:t>מעניין אתכם לנסות כלים טובים יותר לתכנון ?</a:t>
            </a:r>
          </a:p>
          <a:p>
            <a:r>
              <a:rPr lang="he-IL" sz="2400" dirty="0" smtClean="0">
                <a:solidFill>
                  <a:srgbClr val="0070C0"/>
                </a:solidFill>
              </a:rPr>
              <a:t>אז בואו נפגש, נכיר ונלמד את מה שיש ל- </a:t>
            </a:r>
            <a:r>
              <a:rPr lang="en-US" sz="2400" dirty="0" smtClean="0">
                <a:solidFill>
                  <a:srgbClr val="0070C0"/>
                </a:solidFill>
              </a:rPr>
              <a:t>AVENTICS</a:t>
            </a:r>
            <a:r>
              <a:rPr lang="he-IL" sz="2400" dirty="0" smtClean="0">
                <a:solidFill>
                  <a:srgbClr val="0070C0"/>
                </a:solidFill>
              </a:rPr>
              <a:t> להציע.</a:t>
            </a:r>
            <a:endParaRPr lang="he-IL" sz="2400" dirty="0">
              <a:solidFill>
                <a:srgbClr val="0070C0"/>
              </a:solidFill>
            </a:endParaRPr>
          </a:p>
        </p:txBody>
      </p:sp>
      <p:pic>
        <p:nvPicPr>
          <p:cNvPr id="2" name="תמונה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144" y="5464811"/>
            <a:ext cx="560881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8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5858</TotalTime>
  <Words>182</Words>
  <Application>Microsoft Office PowerPoint</Application>
  <PresentationFormat>מסך רחב</PresentationFormat>
  <Paragraphs>66</Paragraphs>
  <Slides>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ערכת נושא של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Shaked Sharabi</dc:creator>
  <cp:lastModifiedBy>User</cp:lastModifiedBy>
  <cp:revision>119</cp:revision>
  <dcterms:created xsi:type="dcterms:W3CDTF">2017-09-18T18:19:46Z</dcterms:created>
  <dcterms:modified xsi:type="dcterms:W3CDTF">2018-01-09T16:15:07Z</dcterms:modified>
</cp:coreProperties>
</file>